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9" r:id="rId3"/>
    <p:sldId id="272" r:id="rId4"/>
    <p:sldId id="270" r:id="rId5"/>
    <p:sldId id="276" r:id="rId6"/>
    <p:sldId id="286" r:id="rId7"/>
    <p:sldId id="273" r:id="rId8"/>
    <p:sldId id="274" r:id="rId9"/>
    <p:sldId id="284" r:id="rId10"/>
    <p:sldId id="275" r:id="rId11"/>
    <p:sldId id="288" r:id="rId12"/>
    <p:sldId id="289" r:id="rId13"/>
    <p:sldId id="290" r:id="rId14"/>
    <p:sldId id="277" r:id="rId15"/>
    <p:sldId id="278" r:id="rId16"/>
    <p:sldId id="279" r:id="rId17"/>
    <p:sldId id="280" r:id="rId18"/>
    <p:sldId id="287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85" r:id="rId30"/>
    <p:sldId id="291" r:id="rId31"/>
    <p:sldId id="292" r:id="rId32"/>
    <p:sldId id="293" r:id="rId33"/>
    <p:sldId id="294" r:id="rId34"/>
    <p:sldId id="29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6DB6-6696-435F-8323-7372CE519E6C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0618-0675-4876-A23A-DA43CBBC25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4250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6DB6-6696-435F-8323-7372CE519E6C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0618-0675-4876-A23A-DA43CBBC25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2112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6DB6-6696-435F-8323-7372CE519E6C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0618-0675-4876-A23A-DA43CBBC25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31123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6DB6-6696-435F-8323-7372CE519E6C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0618-0675-4876-A23A-DA43CBBC25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14889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6DB6-6696-435F-8323-7372CE519E6C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0618-0675-4876-A23A-DA43CBBC25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0736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6DB6-6696-435F-8323-7372CE519E6C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0618-0675-4876-A23A-DA43CBBC25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2638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6DB6-6696-435F-8323-7372CE519E6C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0618-0675-4876-A23A-DA43CBBC25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5420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6DB6-6696-435F-8323-7372CE519E6C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0618-0675-4876-A23A-DA43CBBC25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4407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6DB6-6696-435F-8323-7372CE519E6C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0618-0675-4876-A23A-DA43CBBC25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2932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6DB6-6696-435F-8323-7372CE519E6C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0618-0675-4876-A23A-DA43CBBC25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69103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6DB6-6696-435F-8323-7372CE519E6C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E0618-0675-4876-A23A-DA43CBBC25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0766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06DB6-6696-435F-8323-7372CE519E6C}" type="datetimeFigureOut">
              <a:rPr lang="en-IN" smtClean="0"/>
              <a:pPr/>
              <a:t>24-09-2019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E0618-0675-4876-A23A-DA43CBBC25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766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                  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sz="4400" b="1" dirty="0">
                <a:solidFill>
                  <a:srgbClr val="0070C0"/>
                </a:solidFill>
              </a:rPr>
              <a:t> </a:t>
            </a:r>
            <a:r>
              <a:rPr lang="en-IN" sz="4400" b="1" dirty="0" smtClean="0">
                <a:solidFill>
                  <a:srgbClr val="0070C0"/>
                </a:solidFill>
              </a:rPr>
              <a:t>            </a:t>
            </a:r>
            <a:r>
              <a:rPr lang="en-IN" sz="6600" b="1" dirty="0" smtClean="0">
                <a:solidFill>
                  <a:srgbClr val="0070C0"/>
                </a:solidFill>
              </a:rPr>
              <a:t>VASCULITIS</a:t>
            </a:r>
            <a:endParaRPr lang="en-IN" sz="6600" b="1" dirty="0">
              <a:solidFill>
                <a:srgbClr val="0070C0"/>
              </a:solidFill>
            </a:endParaRPr>
          </a:p>
        </p:txBody>
      </p:sp>
      <p:sp>
        <p:nvSpPr>
          <p:cNvPr id="4" name="Subtitle 2"/>
          <p:cNvSpPr>
            <a:spLocks noGrp="1"/>
          </p:cNvSpPr>
          <p:nvPr/>
        </p:nvSpPr>
        <p:spPr>
          <a:xfrm>
            <a:off x="2438400" y="4648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IN" sz="1600" dirty="0" smtClean="0">
                <a:solidFill>
                  <a:srgbClr val="00B0F0"/>
                </a:solidFill>
              </a:rPr>
              <a:t>                                                  </a:t>
            </a:r>
            <a:r>
              <a:rPr lang="en-IN" sz="1600" dirty="0" err="1" smtClean="0">
                <a:solidFill>
                  <a:srgbClr val="00B0F0"/>
                </a:solidFill>
              </a:rPr>
              <a:t>Dr.Nisha</a:t>
            </a:r>
            <a:endParaRPr lang="en-IN" sz="1600" dirty="0" smtClean="0">
              <a:solidFill>
                <a:srgbClr val="00B0F0"/>
              </a:solidFill>
            </a:endParaRPr>
          </a:p>
          <a:p>
            <a:pPr algn="r"/>
            <a:r>
              <a:rPr lang="en-IN" sz="1600" dirty="0" smtClean="0">
                <a:solidFill>
                  <a:srgbClr val="00B0F0"/>
                </a:solidFill>
              </a:rPr>
              <a:t>                                                                    Assistant professor</a:t>
            </a:r>
          </a:p>
          <a:p>
            <a:pPr algn="r"/>
            <a:r>
              <a:rPr lang="en-IN" sz="1600" dirty="0" smtClean="0">
                <a:solidFill>
                  <a:srgbClr val="00B0F0"/>
                </a:solidFill>
              </a:rPr>
              <a:t>                                                                                    </a:t>
            </a:r>
            <a:r>
              <a:rPr lang="en-IN" sz="1600" dirty="0" err="1" smtClean="0">
                <a:solidFill>
                  <a:srgbClr val="00B0F0"/>
                </a:solidFill>
              </a:rPr>
              <a:t>Dept:of</a:t>
            </a:r>
            <a:r>
              <a:rPr lang="en-IN" sz="1600" dirty="0" smtClean="0">
                <a:solidFill>
                  <a:srgbClr val="00B0F0"/>
                </a:solidFill>
              </a:rPr>
              <a:t> practice of medicine</a:t>
            </a:r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0012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INVESTIGATIONS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ESR may be elevated above 50mm/</a:t>
            </a:r>
            <a:r>
              <a:rPr lang="en-IN" dirty="0" err="1" smtClean="0"/>
              <a:t>hr</a:t>
            </a:r>
            <a:endParaRPr lang="en-IN" dirty="0" smtClean="0"/>
          </a:p>
          <a:p>
            <a:r>
              <a:rPr lang="en-IN" dirty="0" smtClean="0"/>
              <a:t>CRP will be elevated.</a:t>
            </a:r>
          </a:p>
          <a:p>
            <a:r>
              <a:rPr lang="en-IN" dirty="0" smtClean="0"/>
              <a:t>Temporal artery biopsy-characteristic findings are fragmentation of the internal elastic lamina with necrosis of the media in combination with a mixed inflammatory cell infiltrate.(skip lesions are common so negative biopsy does not exclude the diagnosis)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49938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70C0"/>
                </a:solidFill>
              </a:rPr>
              <a:t>POLYMYALGIA RHEUMATICA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is a clinical syndrome of muscle pain and stiffness.it is not a true vasculitis but there is a close association with giant cell arteritis.</a:t>
            </a:r>
          </a:p>
          <a:p>
            <a:r>
              <a:rPr lang="en-IN" dirty="0" smtClean="0"/>
              <a:t>It is predominately  a disease of elderly.</a:t>
            </a:r>
          </a:p>
          <a:p>
            <a:r>
              <a:rPr lang="en-IN" dirty="0" smtClean="0"/>
              <a:t>The mean age of onset is 70yrs.</a:t>
            </a:r>
          </a:p>
          <a:p>
            <a:r>
              <a:rPr lang="en-IN" dirty="0" smtClean="0"/>
              <a:t>Women are affected more often,3:1 is the ratio.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02437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CLINICAL 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dirty="0" smtClean="0"/>
              <a:t>The cardinal features are </a:t>
            </a:r>
          </a:p>
          <a:p>
            <a:r>
              <a:rPr lang="en-IN" dirty="0" smtClean="0"/>
              <a:t>Muscle stiffness and pain</a:t>
            </a:r>
          </a:p>
          <a:p>
            <a:r>
              <a:rPr lang="en-IN" dirty="0" smtClean="0"/>
              <a:t>Symmetrically affecting the proximal muscles of the </a:t>
            </a:r>
            <a:r>
              <a:rPr lang="en-IN" dirty="0" err="1" smtClean="0"/>
              <a:t>neck,upper</a:t>
            </a:r>
            <a:r>
              <a:rPr lang="en-IN" dirty="0" smtClean="0"/>
              <a:t> </a:t>
            </a:r>
            <a:r>
              <a:rPr lang="en-IN" dirty="0" err="1" smtClean="0"/>
              <a:t>arms,less</a:t>
            </a:r>
            <a:r>
              <a:rPr lang="en-IN" dirty="0" smtClean="0"/>
              <a:t> commonly the buttocks and thighs.</a:t>
            </a:r>
          </a:p>
          <a:p>
            <a:r>
              <a:rPr lang="en-IN" dirty="0" smtClean="0"/>
              <a:t>Marked early morning </a:t>
            </a:r>
            <a:r>
              <a:rPr lang="en-IN" dirty="0" err="1" smtClean="0"/>
              <a:t>stiffness,often</a:t>
            </a:r>
            <a:r>
              <a:rPr lang="en-IN" dirty="0" smtClean="0"/>
              <a:t> with night pain.</a:t>
            </a:r>
          </a:p>
          <a:p>
            <a:r>
              <a:rPr lang="en-IN" dirty="0" smtClean="0"/>
              <a:t>Constitutional features of weight </a:t>
            </a:r>
            <a:r>
              <a:rPr lang="en-IN" dirty="0" err="1" smtClean="0"/>
              <a:t>loss,fatigue,depression,and</a:t>
            </a:r>
            <a:r>
              <a:rPr lang="en-IN" dirty="0" smtClean="0"/>
              <a:t> night sweats</a:t>
            </a:r>
          </a:p>
          <a:p>
            <a:r>
              <a:rPr lang="en-IN" dirty="0" smtClean="0"/>
              <a:t>On examination-stiffness and painful restriction of active shoulder movement but passive movements are preserved.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67098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INVESTIGATIONS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Elevated ESR above 40mm/</a:t>
            </a:r>
            <a:r>
              <a:rPr lang="en-IN" dirty="0" err="1" smtClean="0"/>
              <a:t>hr</a:t>
            </a:r>
            <a:endParaRPr lang="en-IN" dirty="0" smtClean="0"/>
          </a:p>
          <a:p>
            <a:r>
              <a:rPr lang="en-IN" dirty="0" err="1" smtClean="0"/>
              <a:t>Elivated</a:t>
            </a:r>
            <a:r>
              <a:rPr lang="en-IN" dirty="0" smtClean="0"/>
              <a:t> CRP.</a:t>
            </a:r>
          </a:p>
          <a:p>
            <a:r>
              <a:rPr lang="en-IN" dirty="0" err="1" smtClean="0"/>
              <a:t>Normochromic,normocytic</a:t>
            </a:r>
            <a:r>
              <a:rPr lang="en-IN" dirty="0" smtClean="0"/>
              <a:t> anaemia.</a:t>
            </a:r>
          </a:p>
          <a:p>
            <a:r>
              <a:rPr lang="en-IN" dirty="0" smtClean="0"/>
              <a:t>MRI</a:t>
            </a:r>
          </a:p>
        </p:txBody>
      </p:sp>
    </p:spTree>
    <p:extLst>
      <p:ext uri="{BB962C8B-B14F-4D97-AF65-F5344CB8AC3E}">
        <p14:creationId xmlns:p14="http://schemas.microsoft.com/office/powerpoint/2010/main" xmlns="" val="817931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B0F0"/>
                </a:solidFill>
              </a:rPr>
              <a:t>2. TAKAYASU’S ARTERITIS</a:t>
            </a:r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Its is a chronic inflammatory granulomatous </a:t>
            </a:r>
            <a:r>
              <a:rPr lang="en-IN" dirty="0" err="1" smtClean="0"/>
              <a:t>panarteritis</a:t>
            </a:r>
            <a:r>
              <a:rPr lang="en-IN" dirty="0" smtClean="0"/>
              <a:t> of elastic arteries-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the </a:t>
            </a:r>
            <a:r>
              <a:rPr lang="en-IN" dirty="0" smtClean="0">
                <a:solidFill>
                  <a:srgbClr val="0070C0"/>
                </a:solidFill>
              </a:rPr>
              <a:t>Aorta and its major branches </a:t>
            </a:r>
            <a:r>
              <a:rPr lang="en-IN" dirty="0" smtClean="0"/>
              <a:t>and         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occasionally </a:t>
            </a:r>
            <a:r>
              <a:rPr lang="en-IN" dirty="0" smtClean="0">
                <a:solidFill>
                  <a:srgbClr val="0070C0"/>
                </a:solidFill>
              </a:rPr>
              <a:t>pulmonary arteries.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 female : male ratio is 8:1</a:t>
            </a:r>
          </a:p>
          <a:p>
            <a:r>
              <a:rPr lang="en-IN" dirty="0" smtClean="0">
                <a:solidFill>
                  <a:srgbClr val="00B050"/>
                </a:solidFill>
              </a:rPr>
              <a:t> Age of onset at 25 to 30 </a:t>
            </a:r>
            <a:r>
              <a:rPr lang="en-IN" dirty="0" err="1" smtClean="0">
                <a:solidFill>
                  <a:srgbClr val="00B050"/>
                </a:solidFill>
              </a:rPr>
              <a:t>yrs,most</a:t>
            </a:r>
            <a:r>
              <a:rPr lang="en-IN" dirty="0" smtClean="0">
                <a:solidFill>
                  <a:srgbClr val="00B050"/>
                </a:solidFill>
              </a:rPr>
              <a:t> common in Asia.</a:t>
            </a:r>
          </a:p>
          <a:p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 is characterised by thickened and </a:t>
            </a: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inflammed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intima with out fibrinoid degeneration.</a:t>
            </a:r>
          </a:p>
          <a:p>
            <a:endParaRPr lang="en-IN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IN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8306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CLINICAL FEATURES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Most commonly involved vessels are –carotid,ulnar,brachial,radial and axillary arteries.</a:t>
            </a:r>
          </a:p>
          <a:p>
            <a:r>
              <a:rPr lang="en-IN" dirty="0" smtClean="0"/>
              <a:t>Claudication</a:t>
            </a:r>
          </a:p>
          <a:p>
            <a:r>
              <a:rPr lang="en-IN" dirty="0" smtClean="0"/>
              <a:t>Systemic symptoms like fever,arthralgia</a:t>
            </a:r>
            <a:r>
              <a:rPr lang="en-IN" dirty="0"/>
              <a:t> </a:t>
            </a:r>
            <a:r>
              <a:rPr lang="en-IN" dirty="0" smtClean="0"/>
              <a:t>and weight loss.</a:t>
            </a:r>
          </a:p>
          <a:p>
            <a:r>
              <a:rPr lang="en-IN" dirty="0" smtClean="0"/>
              <a:t>On examination-loss of pulses,bruits,hypertension and aortic incompetence.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75665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INVESTIGATIONS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Elevated ESR</a:t>
            </a:r>
          </a:p>
          <a:p>
            <a:r>
              <a:rPr lang="en-IN" dirty="0" smtClean="0"/>
              <a:t>Normocytic normochromic anaemia</a:t>
            </a:r>
          </a:p>
          <a:p>
            <a:r>
              <a:rPr lang="en-IN" dirty="0" smtClean="0"/>
              <a:t>Angiographic findings of coarctation,occlusion and aneurysmal dilatation.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974315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pPr marL="0" indent="0">
              <a:buNone/>
            </a:pPr>
            <a:r>
              <a:rPr lang="en-IN" dirty="0" smtClean="0"/>
              <a:t>               </a:t>
            </a:r>
            <a:r>
              <a:rPr lang="en-IN" b="1" dirty="0" smtClean="0">
                <a:solidFill>
                  <a:srgbClr val="0070C0"/>
                </a:solidFill>
              </a:rPr>
              <a:t>MEDIUM VESSEL ARTERITIS</a:t>
            </a:r>
            <a:endParaRPr lang="en-IN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9368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9"/>
            <a:ext cx="8229600" cy="158417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b="1" dirty="0" smtClean="0">
                <a:solidFill>
                  <a:srgbClr val="00B0F0"/>
                </a:solidFill>
              </a:rPr>
              <a:t>POLYARTERITIS NODOSA(PAN)</a:t>
            </a:r>
          </a:p>
          <a:p>
            <a:pPr marL="514350" indent="-514350">
              <a:buFont typeface="+mj-lt"/>
              <a:buAutoNum type="arabicPeriod"/>
            </a:pPr>
            <a:r>
              <a:rPr lang="en-IN" b="1" dirty="0" smtClean="0">
                <a:solidFill>
                  <a:srgbClr val="00B0F0"/>
                </a:solidFill>
              </a:rPr>
              <a:t>KAWASAKI DISEASE</a:t>
            </a:r>
          </a:p>
          <a:p>
            <a:pPr marL="514350" indent="-514350">
              <a:buFont typeface="+mj-lt"/>
              <a:buAutoNum type="arabicPeriod"/>
            </a:pPr>
            <a:endParaRPr lang="en-IN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1047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WELCOME\Desktop\PAN\polyarteritis-nodosa-6-6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496944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9416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VASCULITIS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vasculitides are a heterogeneous group of disease characterised by inflammation and necrosis of blood vessel walls, often with associated organ involvement.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26271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WELCOME\Desktop\PAN\polyarteritis-nodosa-7-6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784976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46206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WELCOME\Desktop\PAN\polyarteritis-nodosa-8-6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24936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04542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WELCOME\Desktop\PAN\polyarteritis-nodosa-9-6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8497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51944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WELCOME\Desktop\PAN\polyarteritis-nodosa-12-6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640960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95508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WELCOME\Desktop\PAN\polyarteritis-nodosa-13-6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712968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761413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WELCOME\Desktop\PAN\polyarteritis-nodosa-14-6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856984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080058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WELCOME\Desktop\PAN\polyarteritis-nodosa-15-6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568952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900204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WELCOME\Desktop\PAN\polyarteritis-nodosa-17-6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12968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14909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B0F0"/>
                </a:solidFill>
              </a:rPr>
              <a:t>2.KAWASAKI DISEASE</a:t>
            </a:r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Acute systemic disorder of childhood.</a:t>
            </a:r>
          </a:p>
          <a:p>
            <a:r>
              <a:rPr lang="en-IN" dirty="0" smtClean="0"/>
              <a:t>Clinical features are: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- fever persisting more than 5 days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- bilateral </a:t>
            </a:r>
            <a:r>
              <a:rPr lang="en-IN" dirty="0" err="1" smtClean="0"/>
              <a:t>conjunctival</a:t>
            </a:r>
            <a:r>
              <a:rPr lang="en-IN" dirty="0" smtClean="0"/>
              <a:t> congestion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- erythema of </a:t>
            </a:r>
            <a:r>
              <a:rPr lang="en-IN" dirty="0" err="1" smtClean="0"/>
              <a:t>lips,buccal</a:t>
            </a:r>
            <a:r>
              <a:rPr lang="en-IN" dirty="0" smtClean="0"/>
              <a:t> mucosa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- acute cervical </a:t>
            </a:r>
            <a:r>
              <a:rPr lang="en-IN" dirty="0" err="1" smtClean="0"/>
              <a:t>lymphadinopathy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- erythema of palms and soles</a:t>
            </a:r>
          </a:p>
          <a:p>
            <a:r>
              <a:rPr lang="en-IN" dirty="0" smtClean="0"/>
              <a:t>Investigations: </a:t>
            </a:r>
            <a:r>
              <a:rPr lang="en-IN" dirty="0" err="1" smtClean="0"/>
              <a:t>polymorphonuclear</a:t>
            </a:r>
            <a:r>
              <a:rPr lang="en-IN" dirty="0" smtClean="0"/>
              <a:t> leucocytosis</a:t>
            </a:r>
          </a:p>
          <a:p>
            <a:pPr marL="0" indent="0">
              <a:buNone/>
            </a:pPr>
            <a:r>
              <a:rPr lang="en-IN" dirty="0" err="1" smtClean="0"/>
              <a:t>Thrombocytosis,elivated</a:t>
            </a:r>
            <a:r>
              <a:rPr lang="en-IN" dirty="0" smtClean="0"/>
              <a:t> ESR and CRP.</a:t>
            </a:r>
          </a:p>
        </p:txBody>
      </p:sp>
    </p:spTree>
    <p:extLst>
      <p:ext uri="{BB962C8B-B14F-4D97-AF65-F5344CB8AC3E}">
        <p14:creationId xmlns:p14="http://schemas.microsoft.com/office/powerpoint/2010/main" xmlns="" val="33016143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IN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IN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IN" b="1" dirty="0">
                <a:solidFill>
                  <a:srgbClr val="00B0F0"/>
                </a:solidFill>
              </a:rPr>
              <a:t> </a:t>
            </a:r>
            <a:r>
              <a:rPr lang="en-IN" b="1" dirty="0" smtClean="0">
                <a:solidFill>
                  <a:srgbClr val="00B0F0"/>
                </a:solidFill>
              </a:rPr>
              <a:t>               SMALL VESSEL VASCULITIS</a:t>
            </a:r>
            <a:endParaRPr lang="en-IN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878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clinical features of vaculities are due to local tissue ischaemia and the systemic effects of widespread inflammation.</a:t>
            </a:r>
          </a:p>
          <a:p>
            <a:r>
              <a:rPr lang="en-IN" dirty="0" smtClean="0"/>
              <a:t>Primary systemic vasculitis is less common.secondary vasculitis can occur in SLE,RA,endocarditis and hepatitis B and C.</a:t>
            </a:r>
          </a:p>
        </p:txBody>
      </p:sp>
    </p:spTree>
    <p:extLst>
      <p:ext uri="{BB962C8B-B14F-4D97-AF65-F5344CB8AC3E}">
        <p14:creationId xmlns:p14="http://schemas.microsoft.com/office/powerpoint/2010/main" xmlns="" val="309168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dirty="0" err="1" smtClean="0">
                <a:solidFill>
                  <a:srgbClr val="00B0F0"/>
                </a:solidFill>
              </a:rPr>
              <a:t>wegener’s</a:t>
            </a:r>
            <a:r>
              <a:rPr lang="en-IN" dirty="0" smtClean="0">
                <a:solidFill>
                  <a:srgbClr val="00B0F0"/>
                </a:solidFill>
              </a:rPr>
              <a:t> granulomatosis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err="1" smtClean="0">
                <a:solidFill>
                  <a:srgbClr val="00B0F0"/>
                </a:solidFill>
              </a:rPr>
              <a:t>churg</a:t>
            </a:r>
            <a:r>
              <a:rPr lang="en-IN" dirty="0" smtClean="0">
                <a:solidFill>
                  <a:srgbClr val="00B0F0"/>
                </a:solidFill>
              </a:rPr>
              <a:t>-strauss syndrome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err="1" smtClean="0">
                <a:solidFill>
                  <a:srgbClr val="00B0F0"/>
                </a:solidFill>
              </a:rPr>
              <a:t>henoch-schonlein</a:t>
            </a:r>
            <a:r>
              <a:rPr lang="en-IN" dirty="0" smtClean="0">
                <a:solidFill>
                  <a:srgbClr val="00B0F0"/>
                </a:solidFill>
              </a:rPr>
              <a:t> </a:t>
            </a:r>
            <a:r>
              <a:rPr lang="en-IN" dirty="0" err="1" smtClean="0">
                <a:solidFill>
                  <a:srgbClr val="00B0F0"/>
                </a:solidFill>
              </a:rPr>
              <a:t>syndrom</a:t>
            </a:r>
            <a:endParaRPr lang="en-IN" dirty="0" smtClean="0">
              <a:solidFill>
                <a:srgbClr val="00B0F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dirty="0" smtClean="0">
                <a:solidFill>
                  <a:srgbClr val="00B0F0"/>
                </a:solidFill>
              </a:rPr>
              <a:t>microscopic polyangitis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err="1" smtClean="0">
                <a:solidFill>
                  <a:srgbClr val="00B0F0"/>
                </a:solidFill>
              </a:rPr>
              <a:t>Cryoglobulinemic</a:t>
            </a:r>
            <a:r>
              <a:rPr lang="en-IN" dirty="0" smtClean="0">
                <a:solidFill>
                  <a:srgbClr val="00B0F0"/>
                </a:solidFill>
              </a:rPr>
              <a:t> vasculitis</a:t>
            </a:r>
            <a:endParaRPr lang="en-IN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61705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B0F0"/>
                </a:solidFill>
              </a:rPr>
              <a:t>WEGENER’S GRANULOMATOSIS</a:t>
            </a:r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 smtClean="0"/>
              <a:t>It is a rare </a:t>
            </a:r>
            <a:r>
              <a:rPr lang="en-IN" dirty="0" err="1" smtClean="0"/>
              <a:t>vasculitis,characterized</a:t>
            </a:r>
            <a:r>
              <a:rPr lang="en-IN" dirty="0" smtClean="0"/>
              <a:t> by granulomatous infiltration or necrotizing </a:t>
            </a:r>
            <a:r>
              <a:rPr lang="en-IN" dirty="0" err="1" smtClean="0"/>
              <a:t>vasculitis</a:t>
            </a:r>
            <a:r>
              <a:rPr lang="en-IN" dirty="0" smtClean="0"/>
              <a:t> of upper or lower respiratory </a:t>
            </a:r>
            <a:r>
              <a:rPr lang="en-IN" dirty="0" err="1" smtClean="0"/>
              <a:t>tract,eyes,kidneys</a:t>
            </a:r>
            <a:r>
              <a:rPr lang="en-IN" dirty="0" smtClean="0"/>
              <a:t> or peripheral nerves.</a:t>
            </a:r>
          </a:p>
          <a:p>
            <a:pPr marL="0" indent="0">
              <a:buNone/>
            </a:pPr>
            <a:r>
              <a:rPr lang="en-IN" b="1" dirty="0" smtClean="0">
                <a:solidFill>
                  <a:srgbClr val="00B050"/>
                </a:solidFill>
              </a:rPr>
              <a:t>Clinical features</a:t>
            </a:r>
            <a:r>
              <a:rPr lang="en-IN" dirty="0" smtClean="0"/>
              <a:t>:  -recurrent sinusitis,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     -nasal obstruction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     - nasal </a:t>
            </a:r>
            <a:r>
              <a:rPr lang="en-IN" dirty="0" err="1" smtClean="0"/>
              <a:t>septal</a:t>
            </a:r>
            <a:r>
              <a:rPr lang="en-IN" dirty="0" smtClean="0"/>
              <a:t> perforation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     - cough and </a:t>
            </a:r>
            <a:r>
              <a:rPr lang="en-IN" dirty="0" err="1" smtClean="0"/>
              <a:t>hemoptysis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     - </a:t>
            </a:r>
            <a:r>
              <a:rPr lang="en-IN" dirty="0" err="1" smtClean="0"/>
              <a:t>vasculitic</a:t>
            </a:r>
            <a:r>
              <a:rPr lang="en-IN" dirty="0" smtClean="0"/>
              <a:t> skin rashes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    - </a:t>
            </a:r>
            <a:r>
              <a:rPr lang="en-IN" dirty="0" err="1" smtClean="0"/>
              <a:t>uveitis,keratitis</a:t>
            </a:r>
            <a:r>
              <a:rPr lang="en-IN" dirty="0" smtClean="0"/>
              <a:t> can occur in eye</a:t>
            </a:r>
          </a:p>
          <a:p>
            <a:pPr marL="0" indent="0">
              <a:buNone/>
            </a:pPr>
            <a:r>
              <a:rPr lang="en-IN" b="1" dirty="0" smtClean="0">
                <a:solidFill>
                  <a:srgbClr val="FF0000"/>
                </a:solidFill>
              </a:rPr>
              <a:t>Investigations:</a:t>
            </a:r>
            <a:r>
              <a:rPr lang="en-IN" dirty="0" smtClean="0"/>
              <a:t> - high ESR and CRP.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- Cytoplasmic anti </a:t>
            </a:r>
            <a:r>
              <a:rPr lang="en-IN" dirty="0" err="1" smtClean="0"/>
              <a:t>neutrophilic</a:t>
            </a:r>
            <a:r>
              <a:rPr lang="en-IN" dirty="0" smtClean="0"/>
              <a:t> </a:t>
            </a:r>
            <a:r>
              <a:rPr lang="en-IN" dirty="0" err="1" smtClean="0"/>
              <a:t>antibodY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                                (c-ANCA)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120532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B0F0"/>
                </a:solidFill>
              </a:rPr>
              <a:t>CHURG-STRAUSS SYNDROME</a:t>
            </a:r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N" dirty="0" smtClean="0"/>
              <a:t>EOSINOPHILIC GRANULOMATOSIS WITH POLYANGITIS:-</a:t>
            </a:r>
          </a:p>
          <a:p>
            <a:r>
              <a:rPr lang="en-IN" dirty="0" smtClean="0"/>
              <a:t> It is a small vessel </a:t>
            </a:r>
            <a:r>
              <a:rPr lang="en-IN" dirty="0" err="1" smtClean="0"/>
              <a:t>vasculitis</a:t>
            </a:r>
            <a:r>
              <a:rPr lang="en-IN" dirty="0" smtClean="0"/>
              <a:t> characterized by infiltration of the vessels with </a:t>
            </a:r>
            <a:r>
              <a:rPr lang="en-IN" dirty="0" err="1" smtClean="0"/>
              <a:t>eosinophilic</a:t>
            </a:r>
            <a:r>
              <a:rPr lang="en-IN" dirty="0" smtClean="0"/>
              <a:t> granulomas.</a:t>
            </a:r>
          </a:p>
          <a:p>
            <a:r>
              <a:rPr lang="en-IN" dirty="0" smtClean="0"/>
              <a:t>Necrotizing </a:t>
            </a:r>
            <a:r>
              <a:rPr lang="en-IN" dirty="0" err="1" smtClean="0"/>
              <a:t>vasculitis</a:t>
            </a:r>
            <a:r>
              <a:rPr lang="en-IN" dirty="0" smtClean="0"/>
              <a:t> occurs in several organs leads to skin nodules or </a:t>
            </a:r>
            <a:r>
              <a:rPr lang="en-IN" dirty="0" err="1" smtClean="0"/>
              <a:t>rashes,myocarditis,pericarditis,renal</a:t>
            </a:r>
            <a:r>
              <a:rPr lang="en-IN" dirty="0" smtClean="0"/>
              <a:t> involvement.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FF0000"/>
                </a:solidFill>
              </a:rPr>
              <a:t>investigations: -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peripheral blood eosinophilia,</a:t>
            </a:r>
          </a:p>
          <a:p>
            <a:pPr marL="0" indent="0">
              <a:buNone/>
            </a:pP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-  Presence of (p-ANCA)</a:t>
            </a:r>
          </a:p>
          <a:p>
            <a:pPr marL="0" indent="0">
              <a:buNone/>
            </a:pP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- biopsy of affected tissue shows-infiltration with eosinophil rich granulomas.</a:t>
            </a:r>
          </a:p>
          <a:p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705766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00B0F0"/>
                </a:solidFill>
              </a:rPr>
              <a:t>HENOCH-SCHONLEIN SYNDROME</a:t>
            </a:r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dirty="0" smtClean="0"/>
              <a:t>IMMUNOGLOBULIN A VASCULITIS-</a:t>
            </a:r>
          </a:p>
          <a:p>
            <a:r>
              <a:rPr lang="en-IN" dirty="0" smtClean="0"/>
              <a:t>It is the most common childhood </a:t>
            </a:r>
            <a:r>
              <a:rPr lang="en-IN" dirty="0" err="1" smtClean="0"/>
              <a:t>vasculitis</a:t>
            </a:r>
            <a:endParaRPr lang="en-IN" dirty="0" smtClean="0"/>
          </a:p>
          <a:p>
            <a:r>
              <a:rPr lang="en-IN" dirty="0" smtClean="0"/>
              <a:t>It is a multisystem ,small </a:t>
            </a:r>
            <a:r>
              <a:rPr lang="en-IN" dirty="0" err="1" smtClean="0"/>
              <a:t>vessel,IgA</a:t>
            </a:r>
            <a:r>
              <a:rPr lang="en-IN" dirty="0" smtClean="0"/>
              <a:t> </a:t>
            </a:r>
            <a:r>
              <a:rPr lang="en-IN" dirty="0" err="1" smtClean="0"/>
              <a:t>immunecomplex</a:t>
            </a:r>
            <a:r>
              <a:rPr lang="en-IN" dirty="0" smtClean="0"/>
              <a:t> mediated disease.</a:t>
            </a:r>
          </a:p>
          <a:p>
            <a:r>
              <a:rPr lang="en-IN" dirty="0" smtClean="0"/>
              <a:t>Peak incidence is between the ages of 4 to 8 </a:t>
            </a:r>
            <a:r>
              <a:rPr lang="en-IN" dirty="0" err="1" smtClean="0"/>
              <a:t>yrs</a:t>
            </a:r>
            <a:r>
              <a:rPr lang="en-IN" dirty="0" smtClean="0"/>
              <a:t> with a male </a:t>
            </a:r>
            <a:r>
              <a:rPr lang="en-IN" dirty="0" err="1" smtClean="0"/>
              <a:t>prepondrance</a:t>
            </a:r>
            <a:r>
              <a:rPr lang="en-IN" dirty="0" smtClean="0"/>
              <a:t>.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FF0000"/>
                </a:solidFill>
              </a:rPr>
              <a:t>Clinical features- </a:t>
            </a:r>
            <a:r>
              <a:rPr lang="en-IN" dirty="0" err="1" smtClean="0"/>
              <a:t>nonthrombocytopenic</a:t>
            </a:r>
            <a:r>
              <a:rPr lang="en-IN" dirty="0" smtClean="0"/>
              <a:t> </a:t>
            </a:r>
            <a:r>
              <a:rPr lang="en-IN" dirty="0" err="1" smtClean="0"/>
              <a:t>purpura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                              -  </a:t>
            </a:r>
            <a:r>
              <a:rPr lang="en-IN" dirty="0" err="1" smtClean="0"/>
              <a:t>arthritis,arthralgia</a:t>
            </a:r>
            <a:r>
              <a:rPr lang="en-IN" dirty="0" smtClean="0"/>
              <a:t>,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     -GI and renal involvement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FF0000"/>
                </a:solidFill>
              </a:rPr>
              <a:t>Investigation – i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mmunofluorescence test-</a:t>
            </a: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demontrates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IgA deposits in the skin or kidney </a:t>
            </a:r>
            <a:endParaRPr lang="en-IN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11173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5400" b="1" dirty="0" smtClean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r>
              <a:rPr lang="en-IN" sz="5400" b="1" dirty="0" smtClean="0">
                <a:solidFill>
                  <a:srgbClr val="FF0000"/>
                </a:solidFill>
              </a:rPr>
              <a:t>             THANK YOU…</a:t>
            </a:r>
            <a:endParaRPr lang="en-IN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066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CLASSIFICATION OF VASCULITIS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b="1" dirty="0" smtClean="0">
                <a:solidFill>
                  <a:srgbClr val="00B0F0"/>
                </a:solidFill>
              </a:rPr>
              <a:t>LARGE VESSEL ARTERITIS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- Giant cell arteritis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- Takayasu’s arteritis</a:t>
            </a:r>
          </a:p>
          <a:p>
            <a:r>
              <a:rPr lang="en-IN" b="1" dirty="0">
                <a:solidFill>
                  <a:srgbClr val="92D050"/>
                </a:solidFill>
              </a:rPr>
              <a:t> </a:t>
            </a:r>
            <a:r>
              <a:rPr lang="en-IN" b="1" dirty="0" smtClean="0">
                <a:solidFill>
                  <a:srgbClr val="00B0F0"/>
                </a:solidFill>
              </a:rPr>
              <a:t>MEDIUM VESSEL ARTERITIS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- Classical polyarteritis nodosa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- Kawasaki disease</a:t>
            </a:r>
          </a:p>
          <a:p>
            <a:r>
              <a:rPr lang="en-IN" b="1" dirty="0" smtClean="0">
                <a:solidFill>
                  <a:srgbClr val="00B0F0"/>
                </a:solidFill>
              </a:rPr>
              <a:t>SMALL VESSEL ARTERITIS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- Microscopic polyangitis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- Wegener’s granulomatosis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- Churg- strauss syndrome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- Henoch-Schonlein purpura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- Mixed essential cryoglobulinaemia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169623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 </a:t>
            </a:r>
            <a:r>
              <a:rPr lang="en-IN" dirty="0" smtClean="0">
                <a:solidFill>
                  <a:srgbClr val="0070C0"/>
                </a:solidFill>
              </a:rPr>
              <a:t>          </a:t>
            </a:r>
          </a:p>
          <a:p>
            <a:pPr marL="0" indent="0">
              <a:buNone/>
            </a:pPr>
            <a:r>
              <a:rPr lang="en-IN" sz="3600" b="1" dirty="0">
                <a:solidFill>
                  <a:srgbClr val="0070C0"/>
                </a:solidFill>
              </a:rPr>
              <a:t> </a:t>
            </a:r>
            <a:r>
              <a:rPr lang="en-IN" sz="3600" b="1" dirty="0" smtClean="0">
                <a:solidFill>
                  <a:srgbClr val="0070C0"/>
                </a:solidFill>
              </a:rPr>
              <a:t>              LARGE VESSEL ARTERITIS</a:t>
            </a:r>
            <a:endParaRPr lang="en-IN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4696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187220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b="1" dirty="0" smtClean="0">
                <a:solidFill>
                  <a:srgbClr val="00B0F0"/>
                </a:solidFill>
              </a:rPr>
              <a:t>GIANT CELL ARTERITIS</a:t>
            </a:r>
          </a:p>
          <a:p>
            <a:pPr marL="514350" indent="-514350">
              <a:buFont typeface="+mj-lt"/>
              <a:buAutoNum type="arabicPeriod"/>
            </a:pPr>
            <a:r>
              <a:rPr lang="en-IN" b="1" dirty="0" smtClean="0">
                <a:solidFill>
                  <a:srgbClr val="00B0F0"/>
                </a:solidFill>
              </a:rPr>
              <a:t>TAKAYASU’S ARTERITIS</a:t>
            </a:r>
          </a:p>
          <a:p>
            <a:pPr marL="514350" indent="-514350">
              <a:buFont typeface="+mj-lt"/>
              <a:buAutoNum type="arabicPeriod"/>
            </a:pPr>
            <a:endParaRPr lang="en-IN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2790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IN" b="1" dirty="0" smtClean="0">
                <a:solidFill>
                  <a:srgbClr val="00B0F0"/>
                </a:solidFill>
              </a:rPr>
              <a:t>GIANT CELL ARTERITIS(GCA</a:t>
            </a:r>
            <a:r>
              <a:rPr lang="en-IN" dirty="0" smtClean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is a large vessel vasculitis predominantly affecting branches of the </a:t>
            </a:r>
            <a:r>
              <a:rPr lang="en-IN" dirty="0" smtClean="0">
                <a:solidFill>
                  <a:srgbClr val="0070C0"/>
                </a:solidFill>
              </a:rPr>
              <a:t>temporal</a:t>
            </a:r>
            <a:r>
              <a:rPr lang="en-IN" dirty="0" smtClean="0"/>
              <a:t> and 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0070C0"/>
                </a:solidFill>
              </a:rPr>
              <a:t>    ophthalmic arteries.</a:t>
            </a:r>
          </a:p>
          <a:p>
            <a:pPr marL="0" indent="0">
              <a:buNone/>
            </a:pPr>
            <a:endParaRPr lang="en-IN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Mean age of onset is 70yrs.</a:t>
            </a:r>
          </a:p>
          <a:p>
            <a:pPr marL="0" indent="0">
              <a:buNone/>
            </a:pPr>
            <a:r>
              <a:rPr lang="en-IN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</a:t>
            </a:r>
            <a:r>
              <a:rPr lang="en-IN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female:male</a:t>
            </a:r>
            <a:r>
              <a:rPr lang="en-I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ratio is 4:1</a:t>
            </a:r>
          </a:p>
          <a:p>
            <a:endParaRPr lang="en-IN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4293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CLINICAL FEATURES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 smtClean="0"/>
              <a:t>Always insidious in onset takes several weeks or months.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Headache</a:t>
            </a:r>
            <a:r>
              <a:rPr lang="en-IN" dirty="0" smtClean="0"/>
              <a:t> - often localised to the temporal or occipital region with scalp tenderness.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Jaw pain </a:t>
            </a:r>
            <a:r>
              <a:rPr lang="en-IN" dirty="0" smtClean="0"/>
              <a:t>– occurs while chewing or </a:t>
            </a:r>
            <a:r>
              <a:rPr lang="en-IN" dirty="0" err="1" smtClean="0"/>
              <a:t>talking,its</a:t>
            </a:r>
            <a:r>
              <a:rPr lang="en-IN" dirty="0" smtClean="0"/>
              <a:t> due to ischaemia of the masseters.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Visual disturbance </a:t>
            </a:r>
            <a:r>
              <a:rPr lang="en-IN" dirty="0" smtClean="0"/>
              <a:t>– occlusion and acute anterior ischaemic optic neuropathy(</a:t>
            </a:r>
            <a:r>
              <a:rPr lang="en-IN" dirty="0" err="1" smtClean="0"/>
              <a:t>vasculitis</a:t>
            </a:r>
            <a:r>
              <a:rPr lang="en-IN" dirty="0" smtClean="0"/>
              <a:t> of posterior </a:t>
            </a:r>
            <a:r>
              <a:rPr lang="en-IN" dirty="0" err="1" smtClean="0"/>
              <a:t>ciliary</a:t>
            </a:r>
            <a:r>
              <a:rPr lang="en-IN" dirty="0" smtClean="0"/>
              <a:t> artery.)</a:t>
            </a:r>
          </a:p>
          <a:p>
            <a:r>
              <a:rPr lang="en-IN" dirty="0" smtClean="0"/>
              <a:t>Damage to optic nerve-loss of visual acuity and </a:t>
            </a:r>
            <a:r>
              <a:rPr lang="en-IN" dirty="0" err="1" smtClean="0"/>
              <a:t>field,reduced</a:t>
            </a:r>
            <a:r>
              <a:rPr lang="en-IN" dirty="0" smtClean="0"/>
              <a:t> colour perception</a:t>
            </a:r>
          </a:p>
          <a:p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71645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GIANT CELL ARTERITIS</a:t>
            </a:r>
            <a:endParaRPr lang="en-IN" dirty="0"/>
          </a:p>
        </p:txBody>
      </p:sp>
      <p:pic>
        <p:nvPicPr>
          <p:cNvPr id="4" name="Picture 5" descr="D:\slides\Neuropathies 1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283968" y="2114726"/>
            <a:ext cx="3746708" cy="3744416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6" descr="D:\Sudden loss of vision\Temporal Arteritis - External Featur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60616" y="2212975"/>
            <a:ext cx="3663311" cy="365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54640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797</Words>
  <Application>Microsoft Office PowerPoint</Application>
  <PresentationFormat>On-screen Show (4:3)</PresentationFormat>
  <Paragraphs>131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Slide 1</vt:lpstr>
      <vt:lpstr>VASCULITIS</vt:lpstr>
      <vt:lpstr>Slide 3</vt:lpstr>
      <vt:lpstr>CLASSIFICATION OF VASCULITIS</vt:lpstr>
      <vt:lpstr>Slide 5</vt:lpstr>
      <vt:lpstr>Slide 6</vt:lpstr>
      <vt:lpstr>GIANT CELL ARTERITIS(GCA)</vt:lpstr>
      <vt:lpstr>CLINICAL FEATURES</vt:lpstr>
      <vt:lpstr>GIANT CELL ARTERITIS</vt:lpstr>
      <vt:lpstr>INVESTIGATIONS</vt:lpstr>
      <vt:lpstr>POLYMYALGIA RHEUMATICA</vt:lpstr>
      <vt:lpstr>CLINICAL FEATURES</vt:lpstr>
      <vt:lpstr>INVESTIGATIONS</vt:lpstr>
      <vt:lpstr>2. TAKAYASU’S ARTERITIS</vt:lpstr>
      <vt:lpstr>CLINICAL FEATURES</vt:lpstr>
      <vt:lpstr>INVESTIGATIONS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2.KAWASAKI DISEASE</vt:lpstr>
      <vt:lpstr>Slide 29</vt:lpstr>
      <vt:lpstr>Slide 30</vt:lpstr>
      <vt:lpstr>WEGENER’S GRANULOMATOSIS</vt:lpstr>
      <vt:lpstr>CHURG-STRAUSS SYNDROME</vt:lpstr>
      <vt:lpstr>HENOCH-SCHONLEIN SYNDROME</vt:lpstr>
      <vt:lpstr>Slide 34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POLYARTERITIS NODOSA</dc:title>
  <dc:creator>ismail - [2010]</dc:creator>
  <cp:lastModifiedBy>New</cp:lastModifiedBy>
  <cp:revision>37</cp:revision>
  <dcterms:created xsi:type="dcterms:W3CDTF">2019-05-16T15:27:40Z</dcterms:created>
  <dcterms:modified xsi:type="dcterms:W3CDTF">2019-09-24T10:22:27Z</dcterms:modified>
</cp:coreProperties>
</file>